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6" r:id="rId4"/>
    <p:sldId id="259" r:id="rId5"/>
    <p:sldId id="265" r:id="rId6"/>
    <p:sldId id="261" r:id="rId7"/>
    <p:sldId id="267" r:id="rId8"/>
    <p:sldId id="260" r:id="rId9"/>
    <p:sldId id="268" r:id="rId10"/>
    <p:sldId id="262" r:id="rId11"/>
    <p:sldId id="269" r:id="rId12"/>
    <p:sldId id="263" r:id="rId13"/>
    <p:sldId id="270" r:id="rId14"/>
    <p:sldId id="264" r:id="rId15"/>
    <p:sldId id="271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2012-11-15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2012-11-15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2012-11-15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2012-11-15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2012-11-15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2012-11-15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2012-11-15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2012-11-15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2012-11-15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2012-11-15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2012-11-15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2012-11-15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err="1" smtClean="0"/>
              <a:t>Presentarsi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b="1" dirty="0" err="1" smtClean="0"/>
              <a:t>Lo</a:t>
            </a:r>
            <a:r>
              <a:rPr lang="pl-PL" b="1" dirty="0" smtClean="0"/>
              <a:t> </a:t>
            </a:r>
            <a:r>
              <a:rPr lang="pl-PL" b="1" dirty="0" err="1" smtClean="0"/>
              <a:t>stato</a:t>
            </a:r>
            <a:r>
              <a:rPr lang="pl-PL" b="1" dirty="0" smtClean="0"/>
              <a:t> </a:t>
            </a:r>
            <a:r>
              <a:rPr lang="pl-PL" b="1" dirty="0" err="1" smtClean="0"/>
              <a:t>d’animo</a:t>
            </a:r>
            <a:endParaRPr lang="pl-PL" b="1" dirty="0" smtClean="0"/>
          </a:p>
          <a:p>
            <a:r>
              <a:rPr lang="pl-PL" b="1" dirty="0" err="1" smtClean="0"/>
              <a:t>Fare</a:t>
            </a:r>
            <a:r>
              <a:rPr lang="pl-PL" b="1" dirty="0" smtClean="0"/>
              <a:t> </a:t>
            </a:r>
            <a:r>
              <a:rPr lang="pl-PL" b="1" dirty="0" err="1" smtClean="0"/>
              <a:t>delle</a:t>
            </a:r>
            <a:r>
              <a:rPr lang="pl-PL" b="1" dirty="0" smtClean="0"/>
              <a:t> </a:t>
            </a:r>
            <a:r>
              <a:rPr lang="pl-PL" b="1" dirty="0" err="1" smtClean="0"/>
              <a:t>domande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JMJ 5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52936"/>
            <a:ext cx="3121152" cy="2340864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49080" y="0"/>
            <a:ext cx="5194920" cy="1143000"/>
          </a:xfrm>
        </p:spPr>
        <p:txBody>
          <a:bodyPr/>
          <a:lstStyle/>
          <a:p>
            <a:r>
              <a:rPr lang="pl-PL" dirty="0" err="1" smtClean="0"/>
              <a:t>Mezzi</a:t>
            </a:r>
            <a:r>
              <a:rPr lang="pl-PL" dirty="0" smtClean="0"/>
              <a:t> di </a:t>
            </a:r>
            <a:r>
              <a:rPr lang="pl-PL" dirty="0" err="1" smtClean="0"/>
              <a:t>trasporto</a:t>
            </a:r>
            <a:endParaRPr lang="pl-PL" dirty="0"/>
          </a:p>
        </p:txBody>
      </p:sp>
      <p:pic>
        <p:nvPicPr>
          <p:cNvPr id="5" name="Symbol zastępczy zawartości 4" descr="DSCN895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121152" cy="2340864"/>
          </a:xfrm>
        </p:spPr>
      </p:pic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05400" y="1860848"/>
            <a:ext cx="4038600" cy="4997152"/>
          </a:xfrm>
        </p:spPr>
        <p:txBody>
          <a:bodyPr>
            <a:normAutofit lnSpcReduction="10000"/>
          </a:bodyPr>
          <a:lstStyle/>
          <a:p>
            <a:r>
              <a:rPr lang="it-IT" sz="3200" dirty="0" smtClean="0">
                <a:latin typeface="Constantia" pitchFamily="18" charset="0"/>
              </a:rPr>
              <a:t>Il treno</a:t>
            </a:r>
            <a:endParaRPr lang="pl-PL" sz="3200" dirty="0" smtClean="0">
              <a:latin typeface="Constantia" pitchFamily="18" charset="0"/>
            </a:endParaRPr>
          </a:p>
          <a:p>
            <a:r>
              <a:rPr lang="it-IT" sz="3200" dirty="0" smtClean="0">
                <a:latin typeface="Constantia" pitchFamily="18" charset="0"/>
              </a:rPr>
              <a:t>L’autobus</a:t>
            </a:r>
            <a:endParaRPr lang="pl-PL" sz="3200" dirty="0" smtClean="0">
              <a:latin typeface="Constantia" pitchFamily="18" charset="0"/>
            </a:endParaRPr>
          </a:p>
          <a:p>
            <a:r>
              <a:rPr lang="it-IT" sz="3200" dirty="0" smtClean="0">
                <a:latin typeface="Constantia" pitchFamily="18" charset="0"/>
              </a:rPr>
              <a:t>Il pullman</a:t>
            </a:r>
            <a:endParaRPr lang="pl-PL" sz="3200" dirty="0" smtClean="0">
              <a:latin typeface="Constantia" pitchFamily="18" charset="0"/>
            </a:endParaRPr>
          </a:p>
          <a:p>
            <a:r>
              <a:rPr lang="it-IT" sz="3200" dirty="0" smtClean="0">
                <a:latin typeface="Constantia" pitchFamily="18" charset="0"/>
              </a:rPr>
              <a:t>Il tram</a:t>
            </a:r>
            <a:endParaRPr lang="pl-PL" sz="3200" dirty="0" smtClean="0">
              <a:latin typeface="Constantia" pitchFamily="18" charset="0"/>
            </a:endParaRPr>
          </a:p>
          <a:p>
            <a:r>
              <a:rPr lang="it-IT" sz="3200" dirty="0" smtClean="0">
                <a:latin typeface="Constantia" pitchFamily="18" charset="0"/>
              </a:rPr>
              <a:t>L’aereo</a:t>
            </a:r>
            <a:endParaRPr lang="pl-PL" sz="3200" dirty="0" smtClean="0">
              <a:latin typeface="Constantia" pitchFamily="18" charset="0"/>
            </a:endParaRPr>
          </a:p>
          <a:p>
            <a:r>
              <a:rPr lang="it-IT" sz="3200" dirty="0" smtClean="0">
                <a:latin typeface="Constantia" pitchFamily="18" charset="0"/>
              </a:rPr>
              <a:t>La metropolitana</a:t>
            </a:r>
            <a:endParaRPr lang="pl-PL" sz="3200" dirty="0" smtClean="0">
              <a:latin typeface="Constantia" pitchFamily="18" charset="0"/>
            </a:endParaRPr>
          </a:p>
          <a:p>
            <a:r>
              <a:rPr lang="it-IT" sz="3200" dirty="0" smtClean="0">
                <a:latin typeface="Constantia" pitchFamily="18" charset="0"/>
              </a:rPr>
              <a:t>La capolinea</a:t>
            </a:r>
            <a:endParaRPr lang="pl-PL" sz="3200" dirty="0" smtClean="0">
              <a:latin typeface="Constantia" pitchFamily="18" charset="0"/>
            </a:endParaRPr>
          </a:p>
          <a:p>
            <a:r>
              <a:rPr lang="it-IT" sz="3200" dirty="0" smtClean="0">
                <a:latin typeface="Constantia" pitchFamily="18" charset="0"/>
              </a:rPr>
              <a:t>La fermata</a:t>
            </a:r>
            <a:endParaRPr lang="pl-PL" sz="3200" dirty="0" smtClean="0">
              <a:latin typeface="Constantia" pitchFamily="18" charset="0"/>
            </a:endParaRPr>
          </a:p>
          <a:p>
            <a:r>
              <a:rPr lang="it-IT" sz="3200" dirty="0" smtClean="0">
                <a:latin typeface="Constantia" pitchFamily="18" charset="0"/>
              </a:rPr>
              <a:t>La stazione</a:t>
            </a:r>
            <a:endParaRPr lang="pl-PL" sz="3200" dirty="0" smtClean="0">
              <a:latin typeface="Constantia" pitchFamily="18" charset="0"/>
            </a:endParaRPr>
          </a:p>
          <a:p>
            <a:endParaRPr lang="pl-PL" dirty="0"/>
          </a:p>
        </p:txBody>
      </p:sp>
      <p:pic>
        <p:nvPicPr>
          <p:cNvPr id="6" name="Obraz 5" descr="DSCN88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79712" y="1196752"/>
            <a:ext cx="3121152" cy="2340864"/>
          </a:xfrm>
          <a:prstGeom prst="rect">
            <a:avLst/>
          </a:prstGeom>
        </p:spPr>
      </p:pic>
      <p:pic>
        <p:nvPicPr>
          <p:cNvPr id="7" name="Obraz 6" descr="DSCN878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1720" y="4517136"/>
            <a:ext cx="3121152" cy="2340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Środki transportu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dirty="0" smtClean="0"/>
              <a:t>Pociąg</a:t>
            </a:r>
          </a:p>
          <a:p>
            <a:r>
              <a:rPr lang="pl-PL" dirty="0" smtClean="0"/>
              <a:t>Autobus</a:t>
            </a:r>
          </a:p>
          <a:p>
            <a:r>
              <a:rPr lang="pl-PL" dirty="0" smtClean="0"/>
              <a:t>Autokar</a:t>
            </a:r>
          </a:p>
          <a:p>
            <a:r>
              <a:rPr lang="pl-PL" dirty="0" smtClean="0"/>
              <a:t>Tramwaj</a:t>
            </a:r>
          </a:p>
          <a:p>
            <a:r>
              <a:rPr lang="pl-PL" dirty="0" smtClean="0"/>
              <a:t>Samolot</a:t>
            </a:r>
          </a:p>
          <a:p>
            <a:r>
              <a:rPr lang="pl-PL" dirty="0" smtClean="0"/>
              <a:t>Metro</a:t>
            </a:r>
          </a:p>
          <a:p>
            <a:r>
              <a:rPr lang="pl-PL" dirty="0" smtClean="0"/>
              <a:t>Ostatnia lub początkowa stacja (jakiejś linii transportu publicznego)</a:t>
            </a:r>
          </a:p>
          <a:p>
            <a:r>
              <a:rPr lang="pl-PL" dirty="0" smtClean="0"/>
              <a:t>Przystanek</a:t>
            </a:r>
          </a:p>
          <a:p>
            <a:r>
              <a:rPr lang="pl-PL" dirty="0" smtClean="0"/>
              <a:t>stacja</a:t>
            </a:r>
            <a:endParaRPr lang="pl-P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L’arrivo</a:t>
            </a:r>
            <a:r>
              <a:rPr lang="pl-PL" dirty="0" smtClean="0"/>
              <a:t>/ la </a:t>
            </a:r>
            <a:r>
              <a:rPr lang="pl-PL" dirty="0" err="1" smtClean="0"/>
              <a:t>partenza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r>
              <a:rPr lang="it-IT" sz="4800" dirty="0" smtClean="0"/>
              <a:t>Quando/ a che ora parte/arriva...?</a:t>
            </a:r>
            <a:endParaRPr lang="pl-PL" sz="4800" dirty="0" smtClean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Przyjazd/ odjazd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Kiedy/ o której godzinie odjeżdża/ przyjeżdża</a:t>
            </a:r>
            <a:endParaRPr lang="pl-P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Capire</a:t>
            </a:r>
            <a:r>
              <a:rPr lang="pl-PL" dirty="0" smtClean="0"/>
              <a:t> </a:t>
            </a:r>
            <a:r>
              <a:rPr lang="pl-PL" dirty="0" err="1" smtClean="0"/>
              <a:t>una</a:t>
            </a:r>
            <a:r>
              <a:rPr lang="pl-PL" dirty="0" smtClean="0"/>
              <a:t> lingua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l-PL" b="1" dirty="0" smtClean="0"/>
              <a:t>Non </a:t>
            </a:r>
            <a:r>
              <a:rPr lang="pl-PL" b="1" dirty="0" err="1" smtClean="0"/>
              <a:t>capisco</a:t>
            </a:r>
            <a:r>
              <a:rPr lang="pl-PL" b="1" dirty="0" smtClean="0"/>
              <a:t> </a:t>
            </a:r>
            <a:r>
              <a:rPr lang="pl-PL" b="1" dirty="0" err="1" smtClean="0"/>
              <a:t>l’italiano</a:t>
            </a:r>
            <a:r>
              <a:rPr lang="pl-PL" b="1" dirty="0" smtClean="0"/>
              <a:t>, parli </a:t>
            </a:r>
            <a:r>
              <a:rPr lang="pl-PL" b="1" dirty="0" err="1" smtClean="0"/>
              <a:t>inglese</a:t>
            </a:r>
            <a:r>
              <a:rPr lang="pl-PL" b="1" dirty="0" smtClean="0"/>
              <a:t>? </a:t>
            </a:r>
          </a:p>
          <a:p>
            <a:r>
              <a:rPr lang="pl-PL" b="1" dirty="0" smtClean="0"/>
              <a:t>Non </a:t>
            </a:r>
            <a:r>
              <a:rPr lang="pl-PL" b="1" dirty="0" err="1" smtClean="0"/>
              <a:t>capisco</a:t>
            </a:r>
            <a:r>
              <a:rPr lang="pl-PL" b="1" dirty="0" smtClean="0"/>
              <a:t> </a:t>
            </a:r>
            <a:r>
              <a:rPr lang="pl-PL" b="1" dirty="0" err="1" smtClean="0"/>
              <a:t>l’italiano</a:t>
            </a:r>
            <a:r>
              <a:rPr lang="pl-PL" b="1" dirty="0" smtClean="0"/>
              <a:t>, </a:t>
            </a:r>
            <a:r>
              <a:rPr lang="pl-PL" b="1" dirty="0" err="1" smtClean="0"/>
              <a:t>parla</a:t>
            </a:r>
            <a:r>
              <a:rPr lang="pl-PL" b="1" dirty="0" smtClean="0"/>
              <a:t> </a:t>
            </a:r>
            <a:r>
              <a:rPr lang="pl-PL" b="1" dirty="0" err="1" smtClean="0"/>
              <a:t>inglese</a:t>
            </a:r>
            <a:r>
              <a:rPr lang="pl-PL" b="1" dirty="0" smtClean="0"/>
              <a:t> </a:t>
            </a:r>
            <a:r>
              <a:rPr lang="pl-PL" b="1" dirty="0" smtClean="0"/>
              <a:t>Lei? </a:t>
            </a:r>
            <a:endParaRPr lang="pl-PL" b="1" dirty="0" smtClean="0"/>
          </a:p>
          <a:p>
            <a:endParaRPr lang="pl-PL" b="1" dirty="0" smtClean="0"/>
          </a:p>
          <a:p>
            <a:endParaRPr lang="pl-PL" b="1" dirty="0" smtClean="0"/>
          </a:p>
          <a:p>
            <a:r>
              <a:rPr lang="pl-PL" b="1" dirty="0" smtClean="0"/>
              <a:t>Non </a:t>
            </a:r>
            <a:r>
              <a:rPr lang="pl-PL" b="1" dirty="0" err="1" smtClean="0"/>
              <a:t>capisco</a:t>
            </a:r>
            <a:r>
              <a:rPr lang="pl-PL" b="1" dirty="0" smtClean="0"/>
              <a:t> </a:t>
            </a:r>
            <a:r>
              <a:rPr lang="pl-PL" b="1" dirty="0" err="1" smtClean="0"/>
              <a:t>bene</a:t>
            </a:r>
            <a:r>
              <a:rPr lang="pl-PL" b="1" dirty="0" smtClean="0"/>
              <a:t>, </a:t>
            </a:r>
            <a:r>
              <a:rPr lang="pl-PL" b="1" dirty="0" err="1" smtClean="0"/>
              <a:t>possiamo</a:t>
            </a:r>
            <a:r>
              <a:rPr lang="pl-PL" b="1" dirty="0" smtClean="0"/>
              <a:t> </a:t>
            </a:r>
            <a:r>
              <a:rPr lang="pl-PL" b="1" dirty="0" err="1" smtClean="0"/>
              <a:t>parlare</a:t>
            </a:r>
            <a:r>
              <a:rPr lang="pl-PL" b="1" dirty="0" smtClean="0"/>
              <a:t> </a:t>
            </a:r>
            <a:r>
              <a:rPr lang="pl-PL" b="1" dirty="0" err="1" smtClean="0"/>
              <a:t>in</a:t>
            </a:r>
            <a:r>
              <a:rPr lang="pl-PL" b="1" dirty="0" smtClean="0"/>
              <a:t> </a:t>
            </a:r>
            <a:r>
              <a:rPr lang="pl-PL" b="1" dirty="0" err="1" smtClean="0"/>
              <a:t>inglese</a:t>
            </a:r>
            <a:r>
              <a:rPr lang="pl-PL" b="1" dirty="0" smtClean="0"/>
              <a:t>?</a:t>
            </a:r>
          </a:p>
          <a:p>
            <a:endParaRPr lang="pl-PL" b="1" dirty="0" smtClean="0"/>
          </a:p>
          <a:p>
            <a:r>
              <a:rPr lang="pl-PL" b="1" dirty="0" err="1" smtClean="0"/>
              <a:t>Capisco</a:t>
            </a:r>
            <a:r>
              <a:rPr lang="pl-PL" b="1" dirty="0" smtClean="0"/>
              <a:t> poco </a:t>
            </a:r>
            <a:r>
              <a:rPr lang="pl-PL" b="1" dirty="0" err="1" smtClean="0"/>
              <a:t>l’italiano</a:t>
            </a:r>
            <a:r>
              <a:rPr lang="pl-PL" b="1" dirty="0" smtClean="0"/>
              <a:t>, ma </a:t>
            </a:r>
            <a:r>
              <a:rPr lang="pl-PL" b="1" dirty="0" err="1" smtClean="0"/>
              <a:t>parlo</a:t>
            </a:r>
            <a:r>
              <a:rPr lang="pl-PL" b="1" dirty="0" smtClean="0"/>
              <a:t> </a:t>
            </a:r>
            <a:r>
              <a:rPr lang="pl-PL" b="1" dirty="0" err="1" smtClean="0"/>
              <a:t>il</a:t>
            </a:r>
            <a:r>
              <a:rPr lang="pl-PL" b="1" dirty="0" smtClean="0"/>
              <a:t> </a:t>
            </a:r>
            <a:r>
              <a:rPr lang="pl-PL" b="1" dirty="0" err="1" smtClean="0"/>
              <a:t>polacco</a:t>
            </a:r>
            <a:r>
              <a:rPr lang="pl-PL" b="1" dirty="0" smtClean="0"/>
              <a:t> e </a:t>
            </a:r>
            <a:r>
              <a:rPr lang="pl-PL" b="1" dirty="0" err="1" smtClean="0"/>
              <a:t>l’inglese</a:t>
            </a:r>
            <a:r>
              <a:rPr lang="pl-PL" b="1" dirty="0" smtClean="0"/>
              <a:t>.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Rozumieć dany język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Nie rozumiem włoskiego, mówisz po angielsku?</a:t>
            </a:r>
          </a:p>
          <a:p>
            <a:r>
              <a:rPr lang="pl-PL" dirty="0" smtClean="0"/>
              <a:t>Nie rozumiem włoskiego, mówi Pan/ Pani po angielsku?</a:t>
            </a:r>
          </a:p>
          <a:p>
            <a:r>
              <a:rPr lang="pl-PL" dirty="0" smtClean="0"/>
              <a:t>Nie rozumiem dobrze, możemy rozmawiać po angielsku?</a:t>
            </a:r>
          </a:p>
          <a:p>
            <a:r>
              <a:rPr lang="pl-PL" dirty="0" smtClean="0"/>
              <a:t>Mało rozumiem włoski, ale mówię po polsku i angielsku. 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04048" y="332656"/>
            <a:ext cx="3466728" cy="1143000"/>
          </a:xfrm>
        </p:spPr>
        <p:txBody>
          <a:bodyPr/>
          <a:lstStyle/>
          <a:p>
            <a:r>
              <a:rPr lang="pl-PL" dirty="0" smtClean="0"/>
              <a:t>Ciao!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67544" y="0"/>
            <a:ext cx="5616624" cy="6858000"/>
          </a:xfrm>
        </p:spPr>
        <p:txBody>
          <a:bodyPr>
            <a:normAutofit fontScale="40000" lnSpcReduction="20000"/>
          </a:bodyPr>
          <a:lstStyle/>
          <a:p>
            <a:r>
              <a:rPr lang="it-IT" sz="6400" b="1" dirty="0" smtClean="0">
                <a:latin typeface="Constantia" pitchFamily="18" charset="0"/>
              </a:rPr>
              <a:t>Ciao! Come stai?</a:t>
            </a:r>
            <a:endParaRPr lang="pl-PL" sz="6400" b="1" dirty="0" smtClean="0">
              <a:latin typeface="Constantia" pitchFamily="18" charset="0"/>
            </a:endParaRPr>
          </a:p>
          <a:p>
            <a:r>
              <a:rPr lang="it-IT" sz="6400" b="1" dirty="0" smtClean="0">
                <a:latin typeface="Constantia" pitchFamily="18" charset="0"/>
              </a:rPr>
              <a:t>Sto bene, grazie! E tu/ Lei/ voi?</a:t>
            </a:r>
            <a:endParaRPr lang="pl-PL" sz="6400" b="1" dirty="0" smtClean="0">
              <a:latin typeface="Constantia" pitchFamily="18" charset="0"/>
            </a:endParaRPr>
          </a:p>
          <a:p>
            <a:endParaRPr lang="pl-PL" sz="6400" b="1" dirty="0" smtClean="0">
              <a:latin typeface="Constantia" pitchFamily="18" charset="0"/>
            </a:endParaRPr>
          </a:p>
          <a:p>
            <a:r>
              <a:rPr lang="it-IT" sz="6400" b="1" dirty="0" smtClean="0">
                <a:latin typeface="Constantia" pitchFamily="18" charset="0"/>
              </a:rPr>
              <a:t>Come sta Lei?/ Come state?</a:t>
            </a:r>
            <a:endParaRPr lang="pl-PL" sz="6400" b="1" dirty="0" smtClean="0">
              <a:latin typeface="Constantia" pitchFamily="18" charset="0"/>
            </a:endParaRPr>
          </a:p>
          <a:p>
            <a:endParaRPr lang="pl-PL" sz="6400" b="1" dirty="0" smtClean="0">
              <a:latin typeface="Constantia" pitchFamily="18" charset="0"/>
            </a:endParaRPr>
          </a:p>
          <a:p>
            <a:r>
              <a:rPr lang="it-IT" sz="6400" b="1" dirty="0" smtClean="0">
                <a:latin typeface="Constantia" pitchFamily="18" charset="0"/>
              </a:rPr>
              <a:t>Sto bene/ sto benissimo/ </a:t>
            </a:r>
            <a:endParaRPr lang="pl-PL" sz="6400" b="1" dirty="0" smtClean="0">
              <a:latin typeface="Constantia" pitchFamily="18" charset="0"/>
            </a:endParaRPr>
          </a:p>
          <a:p>
            <a:r>
              <a:rPr lang="it-IT" sz="6400" b="1" dirty="0" smtClean="0">
                <a:latin typeface="Constantia" pitchFamily="18" charset="0"/>
              </a:rPr>
              <a:t>cosi cosi/ non sto bene/ </a:t>
            </a:r>
            <a:endParaRPr lang="pl-PL" sz="6400" b="1" dirty="0" smtClean="0">
              <a:latin typeface="Constantia" pitchFamily="18" charset="0"/>
            </a:endParaRPr>
          </a:p>
          <a:p>
            <a:r>
              <a:rPr lang="it-IT" sz="6400" b="1" dirty="0" smtClean="0">
                <a:latin typeface="Constantia" pitchFamily="18" charset="0"/>
              </a:rPr>
              <a:t>sto male/ malissimo</a:t>
            </a:r>
            <a:endParaRPr lang="pl-PL" sz="6400" b="1" dirty="0" smtClean="0">
              <a:latin typeface="Constantia" pitchFamily="18" charset="0"/>
            </a:endParaRPr>
          </a:p>
          <a:p>
            <a:pPr>
              <a:buNone/>
            </a:pPr>
            <a:r>
              <a:rPr lang="it-IT" sz="6400" b="1" dirty="0" smtClean="0">
                <a:latin typeface="Constantia" pitchFamily="18" charset="0"/>
              </a:rPr>
              <a:t> </a:t>
            </a:r>
            <a:endParaRPr lang="pl-PL" sz="6400" b="1" dirty="0" smtClean="0">
              <a:latin typeface="Constantia" pitchFamily="18" charset="0"/>
            </a:endParaRPr>
          </a:p>
          <a:p>
            <a:pPr>
              <a:buNone/>
            </a:pPr>
            <a:r>
              <a:rPr lang="it-IT" sz="6400" b="1" dirty="0" smtClean="0">
                <a:latin typeface="Constantia" pitchFamily="18" charset="0"/>
              </a:rPr>
              <a:t> </a:t>
            </a:r>
            <a:endParaRPr lang="pl-PL" sz="6400" b="1" dirty="0" smtClean="0">
              <a:latin typeface="Constantia" pitchFamily="18" charset="0"/>
            </a:endParaRPr>
          </a:p>
          <a:p>
            <a:r>
              <a:rPr lang="it-IT" sz="6400" b="1" dirty="0" smtClean="0">
                <a:latin typeface="Constantia" pitchFamily="18" charset="0"/>
              </a:rPr>
              <a:t>Come va?</a:t>
            </a:r>
            <a:endParaRPr lang="pl-PL" sz="6400" b="1" dirty="0" smtClean="0">
              <a:latin typeface="Constantia" pitchFamily="18" charset="0"/>
            </a:endParaRPr>
          </a:p>
          <a:p>
            <a:r>
              <a:rPr lang="it-IT" sz="6400" b="1" dirty="0" smtClean="0">
                <a:latin typeface="Constantia" pitchFamily="18" charset="0"/>
              </a:rPr>
              <a:t>Va bene/ benissimo/</a:t>
            </a:r>
            <a:endParaRPr lang="pl-PL" sz="6400" b="1" dirty="0" smtClean="0">
              <a:latin typeface="Constantia" pitchFamily="18" charset="0"/>
            </a:endParaRPr>
          </a:p>
          <a:p>
            <a:r>
              <a:rPr lang="it-IT" sz="6400" b="1" dirty="0" smtClean="0">
                <a:latin typeface="Constantia" pitchFamily="18" charset="0"/>
              </a:rPr>
              <a:t> </a:t>
            </a:r>
            <a:endParaRPr lang="pl-PL" sz="6400" b="1" dirty="0" smtClean="0">
              <a:latin typeface="Constantia" pitchFamily="18" charset="0"/>
            </a:endParaRPr>
          </a:p>
          <a:p>
            <a:r>
              <a:rPr lang="it-IT" sz="6400" b="1" dirty="0" smtClean="0">
                <a:latin typeface="Constantia" pitchFamily="18" charset="0"/>
              </a:rPr>
              <a:t>Tutto bene?/ Tutto a posto?</a:t>
            </a:r>
            <a:endParaRPr lang="pl-PL" sz="6400" b="1" dirty="0" smtClean="0">
              <a:latin typeface="Constantia" pitchFamily="18" charset="0"/>
            </a:endParaRPr>
          </a:p>
          <a:p>
            <a:r>
              <a:rPr lang="it-IT" sz="6400" b="1" dirty="0" smtClean="0">
                <a:latin typeface="Constantia" pitchFamily="18" charset="0"/>
              </a:rPr>
              <a:t>Si </a:t>
            </a:r>
            <a:r>
              <a:rPr lang="it-IT" sz="6400" b="1" dirty="0" smtClean="0">
                <a:latin typeface="Constantia" pitchFamily="18" charset="0"/>
                <a:sym typeface="Wingdings"/>
              </a:rPr>
              <a:t></a:t>
            </a:r>
            <a:r>
              <a:rPr lang="it-IT" sz="6400" b="1" dirty="0" smtClean="0">
                <a:latin typeface="Constantia" pitchFamily="18" charset="0"/>
              </a:rPr>
              <a:t> ...</a:t>
            </a:r>
            <a:r>
              <a:rPr lang="it-IT" sz="3600" b="1" dirty="0" smtClean="0">
                <a:latin typeface="Constantia" pitchFamily="18" charset="0"/>
              </a:rPr>
              <a:t/>
            </a:r>
            <a:br>
              <a:rPr lang="it-IT" sz="3600" b="1" dirty="0" smtClean="0">
                <a:latin typeface="Constantia" pitchFamily="18" charset="0"/>
              </a:rPr>
            </a:br>
            <a:r>
              <a:rPr lang="it-IT" sz="3600" b="1" dirty="0" smtClean="0">
                <a:latin typeface="Constantia" pitchFamily="18" charset="0"/>
              </a:rPr>
              <a:t> </a:t>
            </a:r>
            <a:endParaRPr lang="pl-PL" sz="3600" b="1" dirty="0" smtClean="0">
              <a:latin typeface="Constantia" pitchFamily="18" charset="0"/>
            </a:endParaRPr>
          </a:p>
          <a:p>
            <a:endParaRPr lang="pl-PL" dirty="0"/>
          </a:p>
        </p:txBody>
      </p:sp>
      <p:pic>
        <p:nvPicPr>
          <p:cNvPr id="5" name="Symbol zastępczy zawartości 4" descr="DSCN887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76056" y="1628800"/>
            <a:ext cx="3251396" cy="43351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Cześć!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l-PL" dirty="0" smtClean="0"/>
              <a:t>Cześć! Jak się masz?</a:t>
            </a:r>
          </a:p>
          <a:p>
            <a:r>
              <a:rPr lang="pl-PL" dirty="0" smtClean="0"/>
              <a:t>Mam się dobrze, dziękuję! A Ty/Pan/Pani/Wy?</a:t>
            </a:r>
          </a:p>
          <a:p>
            <a:endParaRPr lang="pl-PL" dirty="0" smtClean="0"/>
          </a:p>
          <a:p>
            <a:r>
              <a:rPr lang="pl-PL" dirty="0" smtClean="0"/>
              <a:t>Jak się Pan/Pani miewa?/ Jak się macie?</a:t>
            </a:r>
          </a:p>
          <a:p>
            <a:endParaRPr lang="pl-PL" dirty="0" smtClean="0"/>
          </a:p>
          <a:p>
            <a:r>
              <a:rPr lang="pl-PL" dirty="0" smtClean="0"/>
              <a:t>Mam się dobrze/ wspaniale</a:t>
            </a:r>
          </a:p>
          <a:p>
            <a:r>
              <a:rPr lang="pl-PL" dirty="0" smtClean="0"/>
              <a:t>Tak sobie/ nie mam się dobrze</a:t>
            </a:r>
          </a:p>
          <a:p>
            <a:r>
              <a:rPr lang="pl-PL" dirty="0" smtClean="0"/>
              <a:t>Mam się źle/ mam się bardzo źle</a:t>
            </a:r>
          </a:p>
          <a:p>
            <a:endParaRPr lang="pl-PL" dirty="0" smtClean="0"/>
          </a:p>
          <a:p>
            <a:r>
              <a:rPr lang="pl-PL" dirty="0" smtClean="0"/>
              <a:t>Jak leci?</a:t>
            </a:r>
          </a:p>
          <a:p>
            <a:r>
              <a:rPr lang="pl-PL" dirty="0" smtClean="0"/>
              <a:t>Idzie dobrze/ wspaniale/</a:t>
            </a:r>
          </a:p>
          <a:p>
            <a:endParaRPr lang="pl-PL" dirty="0" smtClean="0"/>
          </a:p>
          <a:p>
            <a:r>
              <a:rPr lang="pl-PL" dirty="0" smtClean="0"/>
              <a:t>Wszystko dobrze?/ wszystko na miejscu (w porządku)?</a:t>
            </a:r>
          </a:p>
          <a:p>
            <a:r>
              <a:rPr lang="pl-PL" dirty="0" smtClean="0"/>
              <a:t>Tak </a:t>
            </a:r>
            <a:r>
              <a:rPr lang="pl-PL" dirty="0" smtClean="0">
                <a:sym typeface="Wingdings" pitchFamily="2" charset="2"/>
              </a:rPr>
              <a:t></a:t>
            </a: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Dov</a:t>
            </a:r>
            <a:r>
              <a:rPr lang="pl-PL" dirty="0" smtClean="0"/>
              <a:t>’</a:t>
            </a:r>
            <a:r>
              <a:rPr lang="it-IT" dirty="0" smtClean="0">
                <a:latin typeface="Constantia" pitchFamily="18" charset="0"/>
              </a:rPr>
              <a:t>è </a:t>
            </a:r>
            <a:r>
              <a:rPr lang="pl-PL" dirty="0" smtClean="0"/>
              <a:t>…?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3456384" cy="4320480"/>
          </a:xfrm>
        </p:spPr>
        <p:txBody>
          <a:bodyPr/>
          <a:lstStyle/>
          <a:p>
            <a:r>
              <a:rPr lang="it-IT" dirty="0" smtClean="0">
                <a:latin typeface="Constantia" pitchFamily="18" charset="0"/>
              </a:rPr>
              <a:t>Dov’è il bagno/ il gabinetto</a:t>
            </a:r>
            <a:r>
              <a:rPr lang="it-IT" dirty="0" smtClean="0">
                <a:latin typeface="Constantia" pitchFamily="18" charset="0"/>
              </a:rPr>
              <a:t>?</a:t>
            </a:r>
            <a:r>
              <a:rPr lang="pl-PL" dirty="0" smtClean="0">
                <a:latin typeface="Constantia" pitchFamily="18" charset="0"/>
              </a:rPr>
              <a:t>- gdzie jest toaleta?</a:t>
            </a:r>
            <a:endParaRPr lang="pl-PL" dirty="0" smtClean="0">
              <a:latin typeface="Constantia" pitchFamily="18" charset="0"/>
            </a:endParaRPr>
          </a:p>
          <a:p>
            <a:r>
              <a:rPr lang="it-IT" dirty="0" smtClean="0">
                <a:latin typeface="Constantia" pitchFamily="18" charset="0"/>
              </a:rPr>
              <a:t>C’è il bagno qua/qui?</a:t>
            </a:r>
            <a:endParaRPr lang="pl-PL" dirty="0" smtClean="0">
              <a:latin typeface="Constantia" pitchFamily="18" charset="0"/>
            </a:endParaRPr>
          </a:p>
          <a:p>
            <a:r>
              <a:rPr lang="it-IT" dirty="0" smtClean="0">
                <a:latin typeface="Constantia" pitchFamily="18" charset="0"/>
              </a:rPr>
              <a:t>Posso/potrei andare in bagno?</a:t>
            </a:r>
            <a:endParaRPr lang="pl-PL" dirty="0" smtClean="0">
              <a:latin typeface="Constantia" pitchFamily="18" charset="0"/>
            </a:endParaRPr>
          </a:p>
          <a:p>
            <a:endParaRPr lang="pl-PL" dirty="0"/>
          </a:p>
        </p:txBody>
      </p:sp>
      <p:pic>
        <p:nvPicPr>
          <p:cNvPr id="5" name="Symbol zastępczy zawartości 4" descr="DSCN425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067944" y="2060848"/>
            <a:ext cx="4731772" cy="35488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Gdzie jest…?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Gdzie jest łazienka/ toaleta?</a:t>
            </a:r>
          </a:p>
          <a:p>
            <a:r>
              <a:rPr lang="pl-PL" dirty="0" smtClean="0"/>
              <a:t>Czy jest tu łazienka?</a:t>
            </a:r>
          </a:p>
          <a:p>
            <a:r>
              <a:rPr lang="pl-PL" dirty="0" smtClean="0"/>
              <a:t>Mogę/mógłbym/mogłabym iść do łazienki?</a:t>
            </a:r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 smtClean="0"/>
              <a:t>Bisogno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5400" dirty="0" err="1" smtClean="0">
                <a:latin typeface="Constantia" pitchFamily="18" charset="0"/>
              </a:rPr>
              <a:t>Avere</a:t>
            </a:r>
            <a:r>
              <a:rPr lang="pl-PL" sz="5400" dirty="0" smtClean="0">
                <a:latin typeface="Constantia" pitchFamily="18" charset="0"/>
              </a:rPr>
              <a:t> </a:t>
            </a:r>
            <a:r>
              <a:rPr lang="pl-PL" sz="5400" dirty="0" err="1" smtClean="0">
                <a:latin typeface="Constantia" pitchFamily="18" charset="0"/>
              </a:rPr>
              <a:t>bisogno</a:t>
            </a:r>
            <a:r>
              <a:rPr lang="pl-PL" sz="5400" dirty="0" smtClean="0">
                <a:latin typeface="Constantia" pitchFamily="18" charset="0"/>
              </a:rPr>
              <a:t> di </a:t>
            </a:r>
            <a:r>
              <a:rPr lang="pl-PL" sz="5400" dirty="0" err="1" smtClean="0">
                <a:latin typeface="Constantia" pitchFamily="18" charset="0"/>
              </a:rPr>
              <a:t>qualcosa</a:t>
            </a:r>
            <a:r>
              <a:rPr lang="pl-PL" sz="5400" dirty="0" smtClean="0">
                <a:latin typeface="Constantia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it-IT" sz="5400" i="1" dirty="0" smtClean="0">
                <a:latin typeface="Constantia" pitchFamily="18" charset="0"/>
              </a:rPr>
              <a:t>Ho bisogno di...</a:t>
            </a:r>
            <a:r>
              <a:rPr lang="pl-PL" sz="5400" i="1" dirty="0" smtClean="0">
                <a:latin typeface="Constantia" pitchFamily="18" charset="0"/>
              </a:rPr>
              <a:t> </a:t>
            </a:r>
          </a:p>
          <a:p>
            <a:pPr>
              <a:buFontTx/>
              <a:buChar char="-"/>
            </a:pPr>
            <a:r>
              <a:rPr lang="it-IT" sz="5400" i="1" dirty="0" smtClean="0">
                <a:latin typeface="Constantia" pitchFamily="18" charset="0"/>
              </a:rPr>
              <a:t>(Ho bisogno del bagno. </a:t>
            </a:r>
            <a:r>
              <a:rPr lang="it-IT" sz="5400" dirty="0" smtClean="0">
                <a:latin typeface="Constantia" pitchFamily="18" charset="0"/>
                <a:sym typeface="Wingdings"/>
              </a:rPr>
              <a:t></a:t>
            </a:r>
            <a:r>
              <a:rPr lang="it-IT" sz="5400" dirty="0" smtClean="0">
                <a:latin typeface="Constantia" pitchFamily="18" charset="0"/>
              </a:rPr>
              <a:t>)</a:t>
            </a:r>
            <a:endParaRPr lang="pl-PL" sz="5400" dirty="0" smtClean="0">
              <a:latin typeface="Constantia" pitchFamily="18" charset="0"/>
            </a:endParaRP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Potrzeba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Mieć potrzebę czegoś (potrzebować czegoś)</a:t>
            </a:r>
          </a:p>
          <a:p>
            <a:endParaRPr lang="pl-PL" dirty="0" smtClean="0"/>
          </a:p>
          <a:p>
            <a:r>
              <a:rPr lang="pl-PL" dirty="0" smtClean="0"/>
              <a:t>Potrzebuję….</a:t>
            </a:r>
          </a:p>
          <a:p>
            <a:r>
              <a:rPr lang="pl-PL" dirty="0" smtClean="0"/>
              <a:t>(potrzebuję łazienki. </a:t>
            </a:r>
            <a:r>
              <a:rPr lang="pl-PL" dirty="0" smtClean="0">
                <a:sym typeface="Wingdings" pitchFamily="2" charset="2"/>
              </a:rPr>
              <a:t>)</a:t>
            </a:r>
          </a:p>
          <a:p>
            <a:endParaRPr lang="pl-PL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 smtClean="0"/>
              <a:t>Arrivare</a:t>
            </a:r>
            <a:endParaRPr lang="pl-PL" dirty="0"/>
          </a:p>
        </p:txBody>
      </p:sp>
      <p:pic>
        <p:nvPicPr>
          <p:cNvPr id="6" name="Symbol zastępczy zawartości 5" descr="DSCN905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20072" y="1988840"/>
            <a:ext cx="3179388" cy="4239184"/>
          </a:xfr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412776"/>
            <a:ext cx="543609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it-I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Come</a:t>
            </a:r>
            <a:r>
              <a:rPr kumimoji="0" lang="pl-PL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pl-PL" sz="3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posso</a:t>
            </a:r>
            <a:r>
              <a:rPr kumimoji="0" lang="pl-PL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it-I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arrivare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a Roma Termini</a:t>
            </a:r>
            <a:endParaRPr kumimoji="0" lang="pl-PL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pl-PL" sz="3600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alla stazione Termini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pl-PL" sz="3600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all’aeroporto</a:t>
            </a:r>
            <a:r>
              <a:rPr kumimoji="0" lang="pl-PL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Fiumicino?</a:t>
            </a:r>
            <a:endParaRPr kumimoji="0" lang="pl-PL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it-I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Dov’è la fermata d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i”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it-I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dell’autobus 124</a:t>
            </a:r>
            <a:endParaRPr kumimoji="0" lang="pl-PL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pl-PL" sz="3600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 d</a:t>
            </a:r>
            <a:r>
              <a:rPr kumimoji="0" lang="it-I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el tram 15</a:t>
            </a:r>
            <a:endParaRPr kumimoji="0" lang="pl-PL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pl-PL" sz="3600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della metro 14?</a:t>
            </a:r>
            <a:endParaRPr kumimoji="0" lang="pl-PL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it-I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Dove si trova...?</a:t>
            </a:r>
            <a:endParaRPr kumimoji="0" lang="it-IT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Dojechać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dirty="0" smtClean="0"/>
              <a:t>Jak (mogę) dojechać:</a:t>
            </a:r>
          </a:p>
          <a:p>
            <a:pPr>
              <a:buNone/>
            </a:pPr>
            <a:r>
              <a:rPr lang="pl-PL" dirty="0" smtClean="0"/>
              <a:t>- Do Roma </a:t>
            </a:r>
            <a:r>
              <a:rPr lang="pl-PL" dirty="0" err="1" smtClean="0"/>
              <a:t>Termini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- Na stację </a:t>
            </a:r>
            <a:r>
              <a:rPr lang="pl-PL" dirty="0" err="1" smtClean="0"/>
              <a:t>Termini</a:t>
            </a:r>
            <a:endParaRPr lang="pl-PL" dirty="0" smtClean="0"/>
          </a:p>
          <a:p>
            <a:pPr>
              <a:buFontTx/>
              <a:buChar char="-"/>
            </a:pPr>
            <a:r>
              <a:rPr lang="pl-PL" dirty="0" smtClean="0"/>
              <a:t>Na lotnisko Fiumicino?</a:t>
            </a:r>
          </a:p>
          <a:p>
            <a:r>
              <a:rPr lang="pl-PL" dirty="0" smtClean="0"/>
              <a:t>Gdzie jest przystanek…</a:t>
            </a:r>
          </a:p>
          <a:p>
            <a:pPr>
              <a:buFontTx/>
              <a:buChar char="-"/>
            </a:pPr>
            <a:r>
              <a:rPr lang="pl-PL" dirty="0" smtClean="0"/>
              <a:t>Autobusu 124?</a:t>
            </a:r>
          </a:p>
          <a:p>
            <a:pPr>
              <a:buFontTx/>
              <a:buChar char="-"/>
            </a:pPr>
            <a:r>
              <a:rPr lang="pl-PL" dirty="0" smtClean="0"/>
              <a:t> tramwaju 15?</a:t>
            </a:r>
          </a:p>
          <a:p>
            <a:pPr>
              <a:buFontTx/>
              <a:buChar char="-"/>
            </a:pPr>
            <a:r>
              <a:rPr lang="pl-PL" dirty="0" smtClean="0"/>
              <a:t>Metra 14?</a:t>
            </a:r>
          </a:p>
          <a:p>
            <a:r>
              <a:rPr lang="pl-PL" dirty="0" smtClean="0"/>
              <a:t>Gdzie się znajduje…?</a:t>
            </a:r>
          </a:p>
          <a:p>
            <a:pPr>
              <a:buFontTx/>
              <a:buChar char="-"/>
            </a:pPr>
            <a:endParaRPr lang="pl-P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414</Words>
  <Application>Microsoft Office PowerPoint</Application>
  <PresentationFormat>Pokaz na ekranie (4:3)</PresentationFormat>
  <Paragraphs>108</Paragraphs>
  <Slides>15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Motyw pakietu Office</vt:lpstr>
      <vt:lpstr>Presentarsi</vt:lpstr>
      <vt:lpstr>Ciao!</vt:lpstr>
      <vt:lpstr>Cześć!</vt:lpstr>
      <vt:lpstr>Dov’è …?</vt:lpstr>
      <vt:lpstr>Gdzie jest…?</vt:lpstr>
      <vt:lpstr>Bisogno</vt:lpstr>
      <vt:lpstr>Potrzeba</vt:lpstr>
      <vt:lpstr>Arrivare</vt:lpstr>
      <vt:lpstr>Dojechać</vt:lpstr>
      <vt:lpstr>Mezzi di trasporto</vt:lpstr>
      <vt:lpstr>Środki transportu</vt:lpstr>
      <vt:lpstr>L’arrivo/ la partenza</vt:lpstr>
      <vt:lpstr>Przyjazd/ odjazd</vt:lpstr>
      <vt:lpstr>Capire una lingua</vt:lpstr>
      <vt:lpstr>Rozumieć dany język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Presentarsi</dc:title>
  <dc:creator>user</dc:creator>
  <cp:lastModifiedBy>user</cp:lastModifiedBy>
  <cp:revision>10</cp:revision>
  <dcterms:created xsi:type="dcterms:W3CDTF">2012-11-15T16:52:32Z</dcterms:created>
  <dcterms:modified xsi:type="dcterms:W3CDTF">2012-11-15T23:08:22Z</dcterms:modified>
</cp:coreProperties>
</file>